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Quattrocento Sans"/>
      <p:regular r:id="rId14"/>
      <p:bold r:id="rId15"/>
      <p:italic r:id="rId16"/>
      <p:boldItalic r:id="rId17"/>
    </p:embeddedFon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QuattrocentoSans-bold.fntdata"/><Relationship Id="rId14" Type="http://schemas.openxmlformats.org/officeDocument/2006/relationships/font" Target="fonts/QuattrocentoSans-regular.fntdata"/><Relationship Id="rId17" Type="http://schemas.openxmlformats.org/officeDocument/2006/relationships/font" Target="fonts/QuattrocentoSans-boldItalic.fntdata"/><Relationship Id="rId16" Type="http://schemas.openxmlformats.org/officeDocument/2006/relationships/font" Target="fonts/QuattrocentoSans-italic.fntdata"/><Relationship Id="rId5" Type="http://schemas.openxmlformats.org/officeDocument/2006/relationships/slide" Target="slides/slide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2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2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1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1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1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1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1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2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2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2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3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2" name="Google Shape;122;p13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3" name="Google Shape;123;p1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3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3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7" name="Google Shape;127;p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карточки имени">
  <p:cSld name="Цитата карточки имени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2" name="Google Shape;132;p14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3" name="Google Shape;133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стина или ложь">
  <p:cSld name="Истина или ложь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2" name="Google Shape;142;p15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3" name="Google Shape;143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6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0" name="Google Shape;150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7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7" name="Google Shape;157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6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8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3" name="Google Shape;83;p8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84" name="Google Shape;84;p8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5" name="Google Shape;85;p8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86" name="Google Shape;86;p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0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9" name="Google Shape;99;p10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1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1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1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8" name="Google Shape;38;p1">
            <a:hlinkClick r:id="rId1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94000" y="367393"/>
            <a:ext cx="757762" cy="7577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Relationship Id="rId4" Type="http://schemas.openxmlformats.org/officeDocument/2006/relationships/image" Target="../media/image7.png"/><Relationship Id="rId5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3.jp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14.pn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7.jpg"/><Relationship Id="rId5" Type="http://schemas.openxmlformats.org/officeDocument/2006/relationships/image" Target="../media/image13.jpg"/><Relationship Id="rId6" Type="http://schemas.openxmlformats.org/officeDocument/2006/relationships/image" Target="../media/image12.jpg"/><Relationship Id="rId7" Type="http://schemas.openxmlformats.org/officeDocument/2006/relationships/image" Target="../media/image6.jpg"/><Relationship Id="rId8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Relationship Id="rId4" Type="http://schemas.openxmlformats.org/officeDocument/2006/relationships/image" Target="../media/image26.jpg"/><Relationship Id="rId5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внутренний, элементы, постельное белье, загроможденный&#10;&#10;Автоматически созданное описание" id="165" name="Google Shape;165;p18"/>
          <p:cNvPicPr preferRelativeResize="0"/>
          <p:nvPr/>
        </p:nvPicPr>
        <p:blipFill rotWithShape="1">
          <a:blip r:embed="rId3">
            <a:alphaModFix/>
          </a:blip>
          <a:srcRect b="-2" l="13395" r="2784" t="0"/>
          <a:stretch/>
        </p:blipFill>
        <p:spPr>
          <a:xfrm>
            <a:off x="2405" y="10"/>
            <a:ext cx="779424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/>
          <p:nvPr>
            <p:ph type="ctrTitle"/>
          </p:nvPr>
        </p:nvSpPr>
        <p:spPr>
          <a:xfrm>
            <a:off x="8205975" y="965109"/>
            <a:ext cx="3412106" cy="8876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Arial"/>
              <a:buNone/>
            </a:pPr>
            <a:r>
              <a:rPr b="1" lang="ru-RU" sz="4800">
                <a:latin typeface="Arial"/>
                <a:ea typeface="Arial"/>
                <a:cs typeface="Arial"/>
                <a:sym typeface="Arial"/>
              </a:rPr>
              <a:t>«ВОДЬ»</a:t>
            </a:r>
            <a:endParaRPr/>
          </a:p>
        </p:txBody>
      </p:sp>
      <p:sp>
        <p:nvSpPr>
          <p:cNvPr id="167" name="Google Shape;167;p18"/>
          <p:cNvSpPr txBox="1"/>
          <p:nvPr>
            <p:ph idx="1" type="subTitle"/>
          </p:nvPr>
        </p:nvSpPr>
        <p:spPr>
          <a:xfrm>
            <a:off x="8586557" y="1852791"/>
            <a:ext cx="3031524" cy="219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/>
              <a:t>Коренной малочисленный народ России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ru-RU" sz="2400"/>
              <a:t>Мифы и легенды</a:t>
            </a:r>
            <a:endParaRPr/>
          </a:p>
        </p:txBody>
      </p:sp>
      <p:pic>
        <p:nvPicPr>
          <p:cNvPr descr="Изображение выглядит как коллекция картинок, векторная графика&#10;&#10;Автоматически созданное описание" id="168" name="Google Shape;16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80028" y="4163679"/>
            <a:ext cx="2509567" cy="2694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векторная графика&#10;&#10;Автоматически созданное описание" id="173" name="Google Shape;17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1893" y="1325876"/>
            <a:ext cx="3052607" cy="296438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/>
          <p:nvPr/>
        </p:nvSpPr>
        <p:spPr>
          <a:xfrm flipH="1">
            <a:off x="5338916" y="147485"/>
            <a:ext cx="4308986" cy="159756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6096000" y="494103"/>
            <a:ext cx="2815194" cy="1079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Здравствуйте друзья,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меня зовут </a:t>
            </a:r>
            <a:r>
              <a:rPr b="1" i="0" lang="ru-RU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Совунья</a:t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19"/>
          <p:cNvSpPr/>
          <p:nvPr/>
        </p:nvSpPr>
        <p:spPr>
          <a:xfrm flipH="1" rot="10800000">
            <a:off x="570246" y="1908007"/>
            <a:ext cx="7924825" cy="4539676"/>
          </a:xfrm>
          <a:prstGeom prst="verticalScroll">
            <a:avLst>
              <a:gd fmla="val 12500" name="adj"/>
            </a:avLst>
          </a:prstGeom>
          <a:solidFill>
            <a:srgbClr val="C7B9A7"/>
          </a:solidFill>
          <a:ln cap="rnd" cmpd="sng" w="9525">
            <a:solidFill>
              <a:srgbClr val="977C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1302760" y="1908007"/>
            <a:ext cx="6459795" cy="3739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 приглашаю Вас в мир верований народа ВОДЬ.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давних пор они живут в деревне Лужцы Ленинградской области.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Их исконные занятия охота и рыбная ловля. Живя в единстве с природой и добывая еду охотой люди народа ВОДЬ объясняли многие природные явления действиями или поступками духов!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Хотите посмотреть в каких духов они верили?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/>
          </p:nvPr>
        </p:nvSpPr>
        <p:spPr>
          <a:xfrm>
            <a:off x="471949" y="85808"/>
            <a:ext cx="2519587" cy="14430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b="1" lang="ru-RU"/>
              <a:t>Дух дома</a:t>
            </a:r>
            <a:endParaRPr b="1"/>
          </a:p>
        </p:txBody>
      </p:sp>
      <p:sp>
        <p:nvSpPr>
          <p:cNvPr id="183" name="Google Shape;183;p20"/>
          <p:cNvSpPr txBox="1"/>
          <p:nvPr>
            <p:ph idx="1" type="body"/>
          </p:nvPr>
        </p:nvSpPr>
        <p:spPr>
          <a:xfrm>
            <a:off x="-115672" y="1528827"/>
            <a:ext cx="3296337" cy="4285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/>
              <a:t> </a:t>
            </a:r>
            <a:r>
              <a:rPr b="1" lang="ru-RU" sz="1800">
                <a:solidFill>
                  <a:schemeClr val="dk1"/>
                </a:solidFill>
              </a:rPr>
              <a:t>Самый доброжелательный - домовой Кото-алтиа. Верили, что он живет в печи.  Чтобы задобрить духа молодая жена кидала в печь сплетенный ею пояс.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descr="Изображение выглядит как внутренний, пол, живой, комната&#10;&#10;Автоматически созданное описание" id="184" name="Google Shape;18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0665" y="0"/>
            <a:ext cx="1010524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9920" y="1233896"/>
            <a:ext cx="1314633" cy="377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14886" y="0"/>
            <a:ext cx="2126403" cy="215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внутренний, старый, камень, грязный&#10;&#10;Автоматически созданное описание" id="191" name="Google Shape;19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8860" y="0"/>
            <a:ext cx="793314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0088" y="5489580"/>
            <a:ext cx="342948" cy="65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8145" y="2237497"/>
            <a:ext cx="2077359" cy="201003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 txBox="1"/>
          <p:nvPr/>
        </p:nvSpPr>
        <p:spPr>
          <a:xfrm>
            <a:off x="235977" y="1145627"/>
            <a:ext cx="4022883" cy="4193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Дух бани или Саунаа макко следил за порядком. Его боялись, мылись только в три очереди (считалось, что четвертым мылся сам банный дух).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баню не ходили после заката солнца, иначе дух бани мог рассердиться и затолкать виновника в печь!</a:t>
            </a:r>
            <a:endParaRPr/>
          </a:p>
        </p:txBody>
      </p:sp>
      <p:sp>
        <p:nvSpPr>
          <p:cNvPr id="195" name="Google Shape;195;p21"/>
          <p:cNvSpPr txBox="1"/>
          <p:nvPr/>
        </p:nvSpPr>
        <p:spPr>
          <a:xfrm>
            <a:off x="479815" y="26740"/>
            <a:ext cx="3030794" cy="639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b="1" lang="ru-RU" sz="4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ДУХ БАНИ</a:t>
            </a:r>
            <a:endParaRPr b="1" sz="4000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1214368" y="5339404"/>
            <a:ext cx="3160071" cy="1285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Ребята, вы увидели где выглядывает Саунаа макко?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4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2"/>
          <p:cNvGrpSpPr/>
          <p:nvPr/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02" name="Google Shape;202;p22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" name="Google Shape;214;p22"/>
          <p:cNvGrpSpPr/>
          <p:nvPr/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15" name="Google Shape;215;p22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2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22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2"/>
          <p:cNvSpPr/>
          <p:nvPr/>
        </p:nvSpPr>
        <p:spPr>
          <a:xfrm>
            <a:off x="0" y="-786"/>
            <a:ext cx="12192000" cy="685403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DE6C3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776772" y="267272"/>
            <a:ext cx="3650279" cy="693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655"/>
              </a:buClr>
              <a:buSzPts val="3600"/>
              <a:buFont typeface="Century Gothic"/>
              <a:buNone/>
            </a:pPr>
            <a:r>
              <a:rPr b="1" lang="ru-RU" sz="3600" cap="none">
                <a:solidFill>
                  <a:srgbClr val="3336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ДУХ ПОЛЯ</a:t>
            </a:r>
            <a:endParaRPr b="1" sz="3600" cap="none">
              <a:solidFill>
                <a:srgbClr val="33365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2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336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2"/>
          <p:cNvSpPr/>
          <p:nvPr/>
        </p:nvSpPr>
        <p:spPr>
          <a:xfrm>
            <a:off x="-1" y="6061223"/>
            <a:ext cx="1038036" cy="506277"/>
          </a:xfrm>
          <a:custGeom>
            <a:rect b="b" l="l" r="r" t="t"/>
            <a:pathLst>
              <a:path extrusionOk="0" h="506277" w="1038036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Изображение выглядит как трава, небо, внешний, поле&#10;&#10;Автоматически созданное описание" id="233" name="Google Shape;233;p22"/>
          <p:cNvPicPr preferRelativeResize="0"/>
          <p:nvPr/>
        </p:nvPicPr>
        <p:blipFill rotWithShape="1">
          <a:blip r:embed="rId3">
            <a:alphaModFix/>
          </a:blip>
          <a:srcRect b="0" l="18116" r="19730" t="0"/>
          <a:stretch/>
        </p:blipFill>
        <p:spPr>
          <a:xfrm>
            <a:off x="4372189" y="10"/>
            <a:ext cx="7819811" cy="685324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2"/>
          <p:cNvSpPr txBox="1"/>
          <p:nvPr/>
        </p:nvSpPr>
        <p:spPr>
          <a:xfrm>
            <a:off x="253564" y="2374605"/>
            <a:ext cx="4022693" cy="4047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B83E7"/>
              </a:buClr>
              <a:buSzPts val="2400"/>
              <a:buFont typeface="Noto Sans Symbols"/>
              <a:buChar char="🠶"/>
            </a:pPr>
            <a:r>
              <a:rPr b="1" lang="ru-RU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Если случайно кто-либо в одиночку оставался косить или жать на поле в темноте, он мог увидеть и пробегающего через поле духа-хозяина:  Нурмылайна</a:t>
            </a:r>
            <a:endParaRPr b="1"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Изображение выглядит как векторная графика&#10;&#10;Автоматически созданное описание" id="235" name="Google Shape;23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8520" y="5870947"/>
            <a:ext cx="1067679" cy="103682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2"/>
          <p:cNvSpPr txBox="1"/>
          <p:nvPr/>
        </p:nvSpPr>
        <p:spPr>
          <a:xfrm>
            <a:off x="322736" y="1117662"/>
            <a:ext cx="402269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Отгадай: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долг зерно возьмет – каравай вернет                                  (Поле)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дерево, внешний, лес, лесистый&#10;&#10;Автоматически созданное описание" id="241" name="Google Shape;24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5567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коллекция картинок&#10;&#10;Автоматически созданное описание" id="242" name="Google Shape;24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1385" y="907469"/>
            <a:ext cx="4676775" cy="208703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43" name="Google Shape;243;p23"/>
          <p:cNvSpPr txBox="1"/>
          <p:nvPr/>
        </p:nvSpPr>
        <p:spPr>
          <a:xfrm>
            <a:off x="6729551" y="96307"/>
            <a:ext cx="3030794" cy="639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b="1" lang="ru-RU" sz="4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ДУХИ ЛЕСА</a:t>
            </a:r>
            <a:endParaRPr b="1" sz="4000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23"/>
          <p:cNvSpPr txBox="1"/>
          <p:nvPr/>
        </p:nvSpPr>
        <p:spPr>
          <a:xfrm>
            <a:off x="4767958" y="735622"/>
            <a:ext cx="23294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Разгадай ребус:</a:t>
            </a:r>
            <a:endParaRPr/>
          </a:p>
        </p:txBody>
      </p:sp>
      <p:sp>
        <p:nvSpPr>
          <p:cNvPr id="245" name="Google Shape;245;p23"/>
          <p:cNvSpPr txBox="1"/>
          <p:nvPr/>
        </p:nvSpPr>
        <p:spPr>
          <a:xfrm>
            <a:off x="4767958" y="3262653"/>
            <a:ext cx="7180202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Духи леса считались недобрыми существами. Они, плача навзрыд, завлекали людей в самые темные чащобы. </a:t>
            </a:r>
            <a:endParaRPr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Мать леса мэттсэмя, увидев детей, зазывала их: «Иди! Иди сюда!» — и уводила в свой лесной дом, всегда запутывала следы, и часто люди и домашние животные в лесу начинали «кружить» и терялись. </a:t>
            </a:r>
            <a:endParaRPr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Люди народа ВОДЬ верили, чтобы спастись заблудившемуся нужно было вывернуть свою одежду на изнанку и надеть ее снова, а как ты считаешь, что нужно делать, если потерялся в лесу?</a:t>
            </a:r>
            <a:endParaRPr/>
          </a:p>
        </p:txBody>
      </p:sp>
      <p:pic>
        <p:nvPicPr>
          <p:cNvPr id="246" name="Google Shape;24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813573"/>
            <a:ext cx="2573443" cy="204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52" name="Google Shape;252;p24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" name="Google Shape;264;p24"/>
          <p:cNvGrpSpPr/>
          <p:nvPr/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5" name="Google Shape;265;p24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7" name="Google Shape;277;p24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Изображение выглядит как трава, внешний, вода, река&#10;&#10;Автоматически созданное описание" id="279" name="Google Shape;279;p24"/>
          <p:cNvPicPr preferRelativeResize="0"/>
          <p:nvPr/>
        </p:nvPicPr>
        <p:blipFill rotWithShape="1">
          <a:blip r:embed="rId3">
            <a:alphaModFix/>
          </a:blip>
          <a:srcRect b="10063" l="0" r="-1" t="23278"/>
          <a:stretch/>
        </p:blipFill>
        <p:spPr>
          <a:xfrm>
            <a:off x="4465435" y="10"/>
            <a:ext cx="7726564" cy="3437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внутренний&#10;&#10;Автоматически созданное описание" id="280" name="Google Shape;280;p24"/>
          <p:cNvPicPr preferRelativeResize="0"/>
          <p:nvPr/>
        </p:nvPicPr>
        <p:blipFill rotWithShape="1">
          <a:blip r:embed="rId4">
            <a:alphaModFix/>
          </a:blip>
          <a:srcRect b="19109" l="0" r="0" t="49633"/>
          <a:stretch/>
        </p:blipFill>
        <p:spPr>
          <a:xfrm>
            <a:off x="4485557" y="3429000"/>
            <a:ext cx="7706443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4"/>
          <p:cNvSpPr/>
          <p:nvPr/>
        </p:nvSpPr>
        <p:spPr>
          <a:xfrm>
            <a:off x="0" y="0"/>
            <a:ext cx="8170246" cy="6858000"/>
          </a:xfrm>
          <a:custGeom>
            <a:rect b="b" l="l" r="r" t="t"/>
            <a:pathLst>
              <a:path extrusionOk="0" h="6858000" w="8170246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DE6C3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24"/>
          <p:cNvSpPr txBox="1"/>
          <p:nvPr/>
        </p:nvSpPr>
        <p:spPr>
          <a:xfrm>
            <a:off x="1049871" y="1842872"/>
            <a:ext cx="2887243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b="1" lang="ru-RU" sz="36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ДУХ ВОДЫ</a:t>
            </a:r>
            <a:endParaRPr b="1" sz="3600" cap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4"/>
          <p:cNvSpPr txBox="1"/>
          <p:nvPr/>
        </p:nvSpPr>
        <p:spPr>
          <a:xfrm>
            <a:off x="274387" y="2601500"/>
            <a:ext cx="4625882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🠶"/>
            </a:pPr>
            <a:r>
              <a:rPr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Самымой грозной, опасной и непредсказуемой была водная хозяйка. Мать воды Вээ-эмя поднимала воду, закручивала водовороты на реках, озерах и море. 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🠶"/>
            </a:pPr>
            <a:r>
              <a:rPr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Вожане верили, что когда в Петербурге начиналось наводнение, то виновником страшных волн был не ветер, а мать воды, которой не нравился шумный и грязный город.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5" name="Google Shape;28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45818" y="1609152"/>
            <a:ext cx="3354712" cy="3657600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</p:pic>
      <p:pic>
        <p:nvPicPr>
          <p:cNvPr id="286" name="Google Shape;28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60791" y="3357743"/>
            <a:ext cx="1667108" cy="186716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4"/>
          <p:cNvSpPr txBox="1"/>
          <p:nvPr/>
        </p:nvSpPr>
        <p:spPr>
          <a:xfrm>
            <a:off x="274387" y="205406"/>
            <a:ext cx="498463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ОТГАДАЙ ЗАГАДКУ: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Я и туча, и туман, и ручей, и океан,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И летаю, и бегу, и стеклянной быть могу!</a:t>
            </a:r>
            <a:r>
              <a:rPr b="0" i="0" lang="ru-RU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                                               (Вода</a:t>
            </a:r>
            <a:r>
              <a:rPr b="0" i="0" lang="ru-RU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векторная графика&#10;&#10;Автоматически созданное описание" id="292" name="Google Shape;29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6037" y="42362"/>
            <a:ext cx="804247" cy="91934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5"/>
          <p:cNvSpPr txBox="1"/>
          <p:nvPr/>
        </p:nvSpPr>
        <p:spPr>
          <a:xfrm>
            <a:off x="479815" y="188972"/>
            <a:ext cx="11584366" cy="639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b="1" lang="ru-RU" sz="4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ДРУЗЬЯ, А ВО ЧТО ВЕРИТЕ ВЫ?</a:t>
            </a:r>
            <a:endParaRPr b="1" sz="4000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Изображение выглядит как трава, небо, внешний, поле&#10;&#10;Автоматически созданное описание" id="294" name="Google Shape;294;p25"/>
          <p:cNvPicPr preferRelativeResize="0"/>
          <p:nvPr/>
        </p:nvPicPr>
        <p:blipFill rotWithShape="1">
          <a:blip r:embed="rId4">
            <a:alphaModFix/>
          </a:blip>
          <a:srcRect b="0" l="18116" r="19730" t="0"/>
          <a:stretch/>
        </p:blipFill>
        <p:spPr>
          <a:xfrm>
            <a:off x="1273916" y="1439857"/>
            <a:ext cx="1528490" cy="13395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внутренний, старый, камень, грязный&#10;&#10;Автоматически созданное описание" id="295" name="Google Shape;29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02406" y="3728375"/>
            <a:ext cx="1549567" cy="133956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5"/>
          <p:cNvSpPr txBox="1"/>
          <p:nvPr/>
        </p:nvSpPr>
        <p:spPr>
          <a:xfrm>
            <a:off x="5893694" y="891199"/>
            <a:ext cx="61704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ВЫ ПОМНИТЕ, ГДЕ МЫ С ВАМИ ПОБЫВАЛИ?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25"/>
          <p:cNvSpPr txBox="1"/>
          <p:nvPr/>
        </p:nvSpPr>
        <p:spPr>
          <a:xfrm>
            <a:off x="1895662" y="6027003"/>
            <a:ext cx="617048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КАК НАЗЫВАЕТСЯ НАРОД, В ГОСТИ К КОТОРОМУ МЫ ЗАГЛЯНУЛИ?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Изображение выглядит как дерево, внешний, лес, лесистый&#10;&#10;Автоматически созданное описание" id="298" name="Google Shape;298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66150" y="4592711"/>
            <a:ext cx="912788" cy="1374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трава, внешний, вода, река&#10;&#10;Автоматически созданное описание" id="299" name="Google Shape;299;p25"/>
          <p:cNvPicPr preferRelativeResize="0"/>
          <p:nvPr/>
        </p:nvPicPr>
        <p:blipFill rotWithShape="1">
          <a:blip r:embed="rId7">
            <a:alphaModFix/>
          </a:blip>
          <a:srcRect b="10063" l="0" r="-1" t="23278"/>
          <a:stretch/>
        </p:blipFill>
        <p:spPr>
          <a:xfrm>
            <a:off x="4575652" y="1439857"/>
            <a:ext cx="3040695" cy="1352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внутренний, пол, живой, комната&#10;&#10;Автоматически созданное описание" id="300" name="Google Shape;300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89593" y="1353509"/>
            <a:ext cx="1984640" cy="1346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 txBox="1"/>
          <p:nvPr>
            <p:ph type="title"/>
          </p:nvPr>
        </p:nvSpPr>
        <p:spPr>
          <a:xfrm>
            <a:off x="1503044" y="141106"/>
            <a:ext cx="9454516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4821"/>
              </a:buClr>
              <a:buSzPts val="3600"/>
              <a:buFont typeface="Arial"/>
              <a:buNone/>
            </a:pPr>
            <a:r>
              <a:rPr b="1" lang="ru-RU">
                <a:solidFill>
                  <a:srgbClr val="004821"/>
                </a:solidFill>
                <a:latin typeface="Arial"/>
                <a:ea typeface="Arial"/>
                <a:cs typeface="Arial"/>
                <a:sym typeface="Arial"/>
              </a:rPr>
              <a:t>Хотите узнать еще больше интересного о народе ВОДЬ?     </a:t>
            </a:r>
            <a:r>
              <a:rPr b="1" lang="ru-RU" sz="3200">
                <a:solidFill>
                  <a:srgbClr val="00482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ru-RU">
                <a:solidFill>
                  <a:srgbClr val="004821"/>
                </a:solidFill>
                <a:latin typeface="Arial"/>
                <a:ea typeface="Arial"/>
                <a:cs typeface="Arial"/>
                <a:sym typeface="Arial"/>
              </a:rPr>
              <a:t>Приезжайте в музей!</a:t>
            </a:r>
            <a:endParaRPr/>
          </a:p>
        </p:txBody>
      </p:sp>
      <p:pic>
        <p:nvPicPr>
          <p:cNvPr id="306" name="Google Shape;30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325" y="1548856"/>
            <a:ext cx="11563350" cy="4657725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pic>
        <p:nvPicPr>
          <p:cNvPr descr="Изображение выглядит как автомобиль, желтый, транспорт&#10;&#10;Автоматически созданное описание" id="307" name="Google Shape;30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11266">
            <a:off x="7747044" y="2794760"/>
            <a:ext cx="1660103" cy="922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88774" y="5181600"/>
            <a:ext cx="16764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6"/>
          <p:cNvSpPr/>
          <p:nvPr/>
        </p:nvSpPr>
        <p:spPr>
          <a:xfrm flipH="1">
            <a:off x="4918486" y="3877718"/>
            <a:ext cx="4362674" cy="159756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 встречи в музее народа ВОДЬ </a:t>
            </a:r>
            <a:r>
              <a:rPr lang="ru-RU" sz="1800">
                <a:solidFill>
                  <a:srgbClr val="00482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